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</p:sldIdLst>
  <p:sldSz cx="18288000" cy="10287000"/>
  <p:notesSz cx="6858000" cy="9144000"/>
  <p:embeddedFontLst>
    <p:embeddedFont>
      <p:font typeface="Anton" pitchFamily="2" charset="0"/>
      <p:regular r:id="rId20"/>
    </p:embeddedFont>
    <p:embeddedFont>
      <p:font typeface="Canva Sans" panose="020B0600000101010101" charset="0"/>
      <p:regular r:id="rId21"/>
    </p:embeddedFont>
    <p:embeddedFont>
      <p:font typeface="Canva Sans Bold" panose="020B0600000101010101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Bold" panose="020B0806030504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2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033242" y="2331542"/>
            <a:ext cx="2264398" cy="2264398"/>
          </a:xfrm>
          <a:custGeom>
            <a:avLst/>
            <a:gdLst/>
            <a:ahLst/>
            <a:cxnLst/>
            <a:rect l="l" t="t" r="r" b="b"/>
            <a:pathLst>
              <a:path w="2264398" h="2264398">
                <a:moveTo>
                  <a:pt x="0" y="0"/>
                </a:moveTo>
                <a:lnTo>
                  <a:pt x="2264398" y="0"/>
                </a:lnTo>
                <a:lnTo>
                  <a:pt x="2264398" y="2264398"/>
                </a:lnTo>
                <a:lnTo>
                  <a:pt x="0" y="2264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2995911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7874662" y="2903643"/>
            <a:ext cx="9384638" cy="262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61"/>
              </a:lnSpc>
              <a:spcBef>
                <a:spcPct val="0"/>
              </a:spcBef>
            </a:pPr>
            <a:r>
              <a:rPr lang="en-US" sz="15329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74662" y="5020754"/>
            <a:ext cx="9384638" cy="189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12"/>
              </a:lnSpc>
              <a:spcBef>
                <a:spcPct val="0"/>
              </a:spcBef>
            </a:pPr>
            <a:r>
              <a:rPr lang="en-US" sz="8000" dirty="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Comparison and result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40214" y="1345707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575700" y="3754730"/>
            <a:ext cx="11301259" cy="6017920"/>
          </a:xfrm>
          <a:custGeom>
            <a:avLst/>
            <a:gdLst/>
            <a:ahLst/>
            <a:cxnLst/>
            <a:rect l="l" t="t" r="r" b="b"/>
            <a:pathLst>
              <a:path w="11301259" h="6017920">
                <a:moveTo>
                  <a:pt x="0" y="0"/>
                </a:moveTo>
                <a:lnTo>
                  <a:pt x="11301259" y="0"/>
                </a:lnTo>
                <a:lnTo>
                  <a:pt x="11301259" y="6017920"/>
                </a:lnTo>
                <a:lnTo>
                  <a:pt x="0" y="6017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5700" y="1785991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CHATGPT-4O-mini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5700" y="275225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utilization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28614" y="5959446"/>
            <a:ext cx="5283685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Asked for summary 🙏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D9DC0E72-FBFB-AB4E-BD76-E69DA50BA2CC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279530" y="1031011"/>
            <a:ext cx="6008470" cy="3494174"/>
            <a:chOff x="0" y="0"/>
            <a:chExt cx="1582478" cy="9202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82478" cy="920276"/>
            </a:xfrm>
            <a:custGeom>
              <a:avLst/>
              <a:gdLst/>
              <a:ahLst/>
              <a:cxnLst/>
              <a:rect l="l" t="t" r="r" b="b"/>
              <a:pathLst>
                <a:path w="1582478" h="920276">
                  <a:moveTo>
                    <a:pt x="0" y="0"/>
                  </a:moveTo>
                  <a:lnTo>
                    <a:pt x="1582478" y="0"/>
                  </a:lnTo>
                  <a:lnTo>
                    <a:pt x="1582478" y="920276"/>
                  </a:lnTo>
                  <a:lnTo>
                    <a:pt x="0" y="920276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82478" cy="958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371897" y="2363321"/>
            <a:ext cx="7815266" cy="5968909"/>
          </a:xfrm>
          <a:custGeom>
            <a:avLst/>
            <a:gdLst/>
            <a:ahLst/>
            <a:cxnLst/>
            <a:rect l="l" t="t" r="r" b="b"/>
            <a:pathLst>
              <a:path w="7815266" h="5968909">
                <a:moveTo>
                  <a:pt x="0" y="0"/>
                </a:moveTo>
                <a:lnTo>
                  <a:pt x="7815266" y="0"/>
                </a:lnTo>
                <a:lnTo>
                  <a:pt x="7815266" y="5968909"/>
                </a:lnTo>
                <a:lnTo>
                  <a:pt x="0" y="5968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8553814" y="2549156"/>
            <a:ext cx="7439296" cy="3952057"/>
            <a:chOff x="0" y="0"/>
            <a:chExt cx="9919061" cy="526940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/>
            <a:srcRect l="15311" r="15311"/>
            <a:stretch>
              <a:fillRect/>
            </a:stretch>
          </p:blipFill>
          <p:spPr>
            <a:xfrm>
              <a:off x="0" y="0"/>
              <a:ext cx="9919061" cy="5269409"/>
            </a:xfrm>
            <a:prstGeom prst="rect">
              <a:avLst/>
            </a:prstGeom>
          </p:spPr>
        </p:pic>
      </p:grpSp>
      <p:sp>
        <p:nvSpPr>
          <p:cNvPr id="17" name="Freeform 17"/>
          <p:cNvSpPr/>
          <p:nvPr/>
        </p:nvSpPr>
        <p:spPr>
          <a:xfrm>
            <a:off x="1894189" y="1907605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27504" y="2530106"/>
            <a:ext cx="4042874" cy="90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GEMINI 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ADD1AED6-F53B-6FEF-0662-98DFC8BE628C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40214" y="1345707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29707" y="4784889"/>
            <a:ext cx="11433558" cy="3801658"/>
          </a:xfrm>
          <a:custGeom>
            <a:avLst/>
            <a:gdLst/>
            <a:ahLst/>
            <a:cxnLst/>
            <a:rect l="l" t="t" r="r" b="b"/>
            <a:pathLst>
              <a:path w="11433558" h="3801658">
                <a:moveTo>
                  <a:pt x="0" y="0"/>
                </a:moveTo>
                <a:lnTo>
                  <a:pt x="11433559" y="0"/>
                </a:lnTo>
                <a:lnTo>
                  <a:pt x="11433559" y="3801658"/>
                </a:lnTo>
                <a:lnTo>
                  <a:pt x="0" y="3801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5700" y="1785991"/>
            <a:ext cx="5328489" cy="90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GEMINI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5700" y="275225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utilization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63392" y="5076825"/>
            <a:ext cx="6465804" cy="329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altLang="ko-KR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Prints out result well.</a:t>
            </a:r>
          </a:p>
          <a:p>
            <a:pPr algn="l">
              <a:lnSpc>
                <a:spcPts val="5179"/>
              </a:lnSpc>
            </a:pPr>
            <a:endParaRPr lang="en-US" altLang="ko-KR" sz="36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79"/>
              </a:lnSpc>
            </a:pPr>
            <a:r>
              <a:rPr lang="en-US" altLang="ko-KR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Result: negative.</a:t>
            </a:r>
          </a:p>
          <a:p>
            <a:pPr algn="l">
              <a:lnSpc>
                <a:spcPts val="5179"/>
              </a:lnSpc>
            </a:pPr>
            <a:endParaRPr lang="en-US" altLang="ko-KR" sz="36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altLang="ko-KR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Reason: title (ugly)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D3427DC6-01CC-5A40-951B-009E9A301998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40214" y="1345707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698993" y="4130085"/>
            <a:ext cx="9942846" cy="5642565"/>
          </a:xfrm>
          <a:custGeom>
            <a:avLst/>
            <a:gdLst/>
            <a:ahLst/>
            <a:cxnLst/>
            <a:rect l="l" t="t" r="r" b="b"/>
            <a:pathLst>
              <a:path w="9942846" h="5642565">
                <a:moveTo>
                  <a:pt x="0" y="0"/>
                </a:moveTo>
                <a:lnTo>
                  <a:pt x="9942845" y="0"/>
                </a:lnTo>
                <a:lnTo>
                  <a:pt x="9942845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5700" y="1785991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GEMINI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37843" y="4772473"/>
            <a:ext cx="6465804" cy="3953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Asked for summary 🙏</a:t>
            </a:r>
          </a:p>
          <a:p>
            <a:pPr algn="l">
              <a:lnSpc>
                <a:spcPts val="5179"/>
              </a:lnSpc>
            </a:pPr>
            <a:endParaRPr lang="en-US" sz="36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problem: It summarized everything (way too much -&gt; got rid of important content) 😠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A4E640CA-4FE1-0BB6-884D-1385DCD16288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817989" y="1821880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2764345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So…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730608"/>
            <a:ext cx="8229600" cy="90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What is the result?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5192204"/>
            <a:ext cx="7546255" cy="262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summary</a:t>
            </a:r>
          </a:p>
          <a:p>
            <a:pPr algn="l">
              <a:lnSpc>
                <a:spcPts val="5179"/>
              </a:lnSpc>
            </a:pPr>
            <a:endParaRPr lang="en-US" sz="36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79"/>
              </a:lnSpc>
            </a:pPr>
            <a:r>
              <a:rPr lang="en-US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GPT4O &gt; GPT-4O-mini &gt; Gemini</a:t>
            </a:r>
          </a:p>
          <a:p>
            <a:pPr algn="l">
              <a:lnSpc>
                <a:spcPts val="5179"/>
              </a:lnSpc>
            </a:pPr>
            <a:endParaRPr lang="en-US" sz="36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F4B1774A-7EE9-E4F6-2B0E-4E0B106C0F99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1028" name="Picture 4" descr="GPT-4o: a step-up?">
            <a:extLst>
              <a:ext uri="{FF2B5EF4-FFF2-40B4-BE49-F238E27FC236}">
                <a16:creationId xmlns:a16="http://schemas.microsoft.com/office/drawing/2014/main" id="{F90DB607-1F3A-0FD8-7C19-C6690E0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3319363"/>
            <a:ext cx="6310618" cy="40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왕관 단색으로 채워진">
            <a:extLst>
              <a:ext uri="{FF2B5EF4-FFF2-40B4-BE49-F238E27FC236}">
                <a16:creationId xmlns:a16="http://schemas.microsoft.com/office/drawing/2014/main" id="{52256F7F-BB72-FDBD-1A50-15732A087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90713" y="1881781"/>
            <a:ext cx="2514591" cy="25145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5143500"/>
            <a:ext cx="4045544" cy="4045544"/>
            <a:chOff x="0" y="0"/>
            <a:chExt cx="5394058" cy="539405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/>
            <a:srcRect l="11152" r="11152"/>
            <a:stretch>
              <a:fillRect/>
            </a:stretch>
          </p:blipFill>
          <p:spPr>
            <a:xfrm>
              <a:off x="0" y="0"/>
              <a:ext cx="5394058" cy="5394058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5336510" y="5143500"/>
            <a:ext cx="4045544" cy="4045544"/>
            <a:chOff x="0" y="0"/>
            <a:chExt cx="5394058" cy="539405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/>
            <a:srcRect l="13793" r="13793"/>
            <a:stretch>
              <a:fillRect/>
            </a:stretch>
          </p:blipFill>
          <p:spPr>
            <a:xfrm>
              <a:off x="0" y="0"/>
              <a:ext cx="5394058" cy="5394058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1547671" y="1565078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0727205" y="1908587"/>
            <a:ext cx="7087081" cy="5100241"/>
          </a:xfrm>
          <a:custGeom>
            <a:avLst/>
            <a:gdLst/>
            <a:ahLst/>
            <a:cxnLst/>
            <a:rect l="l" t="t" r="r" b="b"/>
            <a:pathLst>
              <a:path w="7087081" h="5100241">
                <a:moveTo>
                  <a:pt x="0" y="0"/>
                </a:moveTo>
                <a:lnTo>
                  <a:pt x="7087081" y="0"/>
                </a:lnTo>
                <a:lnTo>
                  <a:pt x="7087081" y="5100241"/>
                </a:lnTo>
                <a:lnTo>
                  <a:pt x="0" y="51002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3158" y="2005362"/>
            <a:ext cx="4899004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# of Token  </a:t>
            </a:r>
          </a:p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(no summary)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89290" y="7099597"/>
            <a:ext cx="185486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GEMINI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06752" y="4392033"/>
            <a:ext cx="185486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GPT4O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35448" y="4392033"/>
            <a:ext cx="311793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GPT4O-mini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2EDF49D0-B267-A38D-A0C4-9278AF1689E4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547671" y="1565078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558873" y="2186289"/>
            <a:ext cx="6544882" cy="5146569"/>
          </a:xfrm>
          <a:custGeom>
            <a:avLst/>
            <a:gdLst/>
            <a:ahLst/>
            <a:cxnLst/>
            <a:rect l="l" t="t" r="r" b="b"/>
            <a:pathLst>
              <a:path w="6544882" h="5146569">
                <a:moveTo>
                  <a:pt x="0" y="0"/>
                </a:moveTo>
                <a:lnTo>
                  <a:pt x="6544882" y="0"/>
                </a:lnTo>
                <a:lnTo>
                  <a:pt x="6544882" y="5146569"/>
                </a:lnTo>
                <a:lnTo>
                  <a:pt x="0" y="5146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452795" y="5778342"/>
            <a:ext cx="4079864" cy="3277840"/>
          </a:xfrm>
          <a:custGeom>
            <a:avLst/>
            <a:gdLst/>
            <a:ahLst/>
            <a:cxnLst/>
            <a:rect l="l" t="t" r="r" b="b"/>
            <a:pathLst>
              <a:path w="4079864" h="3277840">
                <a:moveTo>
                  <a:pt x="0" y="0"/>
                </a:moveTo>
                <a:lnTo>
                  <a:pt x="4079864" y="0"/>
                </a:lnTo>
                <a:lnTo>
                  <a:pt x="4079864" y="3277840"/>
                </a:lnTo>
                <a:lnTo>
                  <a:pt x="0" y="3277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4834200" y="5786319"/>
            <a:ext cx="4295923" cy="3269863"/>
          </a:xfrm>
          <a:custGeom>
            <a:avLst/>
            <a:gdLst/>
            <a:ahLst/>
            <a:cxnLst/>
            <a:rect l="l" t="t" r="r" b="b"/>
            <a:pathLst>
              <a:path w="4295923" h="3269863">
                <a:moveTo>
                  <a:pt x="0" y="0"/>
                </a:moveTo>
                <a:lnTo>
                  <a:pt x="4295923" y="0"/>
                </a:lnTo>
                <a:lnTo>
                  <a:pt x="4295923" y="3269863"/>
                </a:lnTo>
                <a:lnTo>
                  <a:pt x="0" y="32698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83158" y="2005362"/>
            <a:ext cx="4899004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# of Token</a:t>
            </a:r>
          </a:p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(with summary)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47671" y="5076825"/>
            <a:ext cx="185486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GPT4O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95637" y="5076825"/>
            <a:ext cx="3041842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GPT4O-mini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75583" y="1365869"/>
            <a:ext cx="185486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GEMINI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54967" y="7441917"/>
            <a:ext cx="6896099" cy="262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dirty="0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quantity over quality:</a:t>
            </a:r>
          </a:p>
          <a:p>
            <a:pPr algn="l">
              <a:lnSpc>
                <a:spcPts val="5179"/>
              </a:lnSpc>
            </a:pPr>
            <a:r>
              <a:rPr lang="en-US" sz="3699" dirty="0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1) 4o -&gt; has both</a:t>
            </a:r>
          </a:p>
          <a:p>
            <a:pPr algn="l">
              <a:lnSpc>
                <a:spcPts val="5179"/>
              </a:lnSpc>
            </a:pPr>
            <a:r>
              <a:rPr lang="en-US" sz="3699" dirty="0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2) mini -&gt; only has quality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3) </a:t>
            </a:r>
            <a:r>
              <a:rPr lang="en-US" sz="3699" dirty="0" err="1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gemini</a:t>
            </a:r>
            <a:r>
              <a:rPr lang="en-US" sz="3699" dirty="0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 -&gt; only has quantity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D5FDC9DB-8C5F-859D-5249-B9DFA3D65AF4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4906-D6B3-093D-313A-BADFAD96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182C424-AB6C-EDC7-C4A3-9F9D33ABA6E6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350E634-C633-16F9-0543-13F4E4B89D76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599029C-44B3-49D7-E2B5-4D2B85D00386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1BB3849-1B84-A8AA-7523-BF684A06AD1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83CDC704-A133-9E31-1318-F4A6597B0B49}"/>
              </a:ext>
            </a:extLst>
          </p:cNvPr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5E0D462-1E8F-8C12-B0AB-20A676D34C1C}"/>
              </a:ext>
            </a:extLst>
          </p:cNvPr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6A08894-CF56-9AC4-C4A3-78904CC8D714}"/>
              </a:ext>
            </a:extLst>
          </p:cNvPr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0BE39CC-E8FE-2D6C-9081-582D2AB1224A}"/>
              </a:ext>
            </a:extLst>
          </p:cNvPr>
          <p:cNvSpPr/>
          <p:nvPr/>
        </p:nvSpPr>
        <p:spPr>
          <a:xfrm>
            <a:off x="1547671" y="1565078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9D769BE-F8AA-9251-C679-ECDFA1BD8942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B07C316C-CAED-077F-AC41-542CE60CAB6B}"/>
              </a:ext>
            </a:extLst>
          </p:cNvPr>
          <p:cNvSpPr txBox="1"/>
          <p:nvPr/>
        </p:nvSpPr>
        <p:spPr>
          <a:xfrm>
            <a:off x="2083158" y="2005362"/>
            <a:ext cx="8584842" cy="90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altLang="ko-KR" sz="6000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Conclusion and Key Points</a:t>
            </a:r>
            <a:endParaRPr lang="en-US" sz="6000" dirty="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5A69F573-506E-0114-5653-975027D8E2C2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FDDDC752-0EC7-7BBE-056A-8C31EB779D6E}"/>
              </a:ext>
            </a:extLst>
          </p:cNvPr>
          <p:cNvSpPr txBox="1"/>
          <p:nvPr/>
        </p:nvSpPr>
        <p:spPr>
          <a:xfrm>
            <a:off x="1998722" y="4305857"/>
            <a:ext cx="14123745" cy="3116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altLang="ko-KR" sz="2700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7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When evaluating news, it is important to see if the news is credible (chatbot really can’t do that, they usually just take info as of 2024)</a:t>
            </a: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700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Determining</a:t>
            </a:r>
            <a:r>
              <a:rPr lang="ko-KR" altLang="en-US" sz="27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7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fake or real news can be done using deep learning! So, combination of deep leaning and ai would be amazing.</a:t>
            </a: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700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7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a real-world stock project, it will be required to determine credibility of news data and what people think on the news (crawl social media data)!</a:t>
            </a:r>
            <a:endParaRPr lang="en-US" sz="2700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89568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0764569" y="1455693"/>
            <a:ext cx="2264398" cy="2264398"/>
          </a:xfrm>
          <a:custGeom>
            <a:avLst/>
            <a:gdLst/>
            <a:ahLst/>
            <a:cxnLst/>
            <a:rect l="l" t="t" r="r" b="b"/>
            <a:pathLst>
              <a:path w="2264398" h="2264398">
                <a:moveTo>
                  <a:pt x="0" y="0"/>
                </a:moveTo>
                <a:lnTo>
                  <a:pt x="2264398" y="0"/>
                </a:lnTo>
                <a:lnTo>
                  <a:pt x="2264398" y="2264398"/>
                </a:lnTo>
                <a:lnTo>
                  <a:pt x="0" y="2264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7066358" y="2915683"/>
            <a:ext cx="4830411" cy="234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4"/>
              </a:lnSpc>
              <a:spcBef>
                <a:spcPct val="0"/>
              </a:spcBef>
            </a:pPr>
            <a:r>
              <a:rPr lang="en-US" sz="13717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66358" y="4774380"/>
            <a:ext cx="4830411" cy="233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4"/>
              </a:lnSpc>
              <a:spcBef>
                <a:spcPct val="0"/>
              </a:spcBef>
            </a:pPr>
            <a:r>
              <a:rPr lang="en-US" sz="13717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YOU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FC9618D9-F1C5-A63B-5BF0-71FE9A38EB22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547671" y="1565078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083158" y="3797802"/>
            <a:ext cx="677751" cy="677751"/>
            <a:chOff x="0" y="0"/>
            <a:chExt cx="178502" cy="1785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69921" y="3797802"/>
            <a:ext cx="677751" cy="677751"/>
            <a:chOff x="0" y="0"/>
            <a:chExt cx="178502" cy="1785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83158" y="6456180"/>
            <a:ext cx="677751" cy="677751"/>
            <a:chOff x="0" y="0"/>
            <a:chExt cx="178502" cy="1785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169921" y="6456180"/>
            <a:ext cx="677751" cy="677751"/>
            <a:chOff x="0" y="0"/>
            <a:chExt cx="178502" cy="1785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497146" y="3825320"/>
            <a:ext cx="6330088" cy="3413283"/>
          </a:xfrm>
          <a:custGeom>
            <a:avLst/>
            <a:gdLst/>
            <a:ahLst/>
            <a:cxnLst/>
            <a:rect l="l" t="t" r="r" b="b"/>
            <a:pathLst>
              <a:path w="6330088" h="3413283">
                <a:moveTo>
                  <a:pt x="0" y="0"/>
                </a:moveTo>
                <a:lnTo>
                  <a:pt x="6330088" y="0"/>
                </a:lnTo>
                <a:lnTo>
                  <a:pt x="6330088" y="3413283"/>
                </a:lnTo>
                <a:lnTo>
                  <a:pt x="0" y="34132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83158" y="2005362"/>
            <a:ext cx="4899004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Index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080278" y="4106452"/>
            <a:ext cx="3473286" cy="2012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19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CHATGPT model to analyze stock news!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endParaRPr lang="en-US" sz="19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altLang="ko-KR" sz="19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Reason: I am into Quantitative Finance</a:t>
            </a:r>
            <a:endParaRPr lang="en-US" sz="19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173978" y="397380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080278" y="3769227"/>
            <a:ext cx="2012018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CHATGPT-4O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60741" y="397380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67041" y="3769227"/>
            <a:ext cx="2012018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"/>
              </a:rPr>
              <a:t>CHATGPT-4O (mini)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173978" y="6632178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080278" y="6427605"/>
            <a:ext cx="2012018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GEMINI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260741" y="6632178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167041" y="6427605"/>
            <a:ext cx="2012018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167041" y="4177572"/>
            <a:ext cx="2890063" cy="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CHATGPT mini model to analyze stock news!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080278" y="6891258"/>
            <a:ext cx="2464986" cy="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Gemini to analyze stock news!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171521" y="6953273"/>
            <a:ext cx="254005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Which is the best?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831E26B8-441F-30C3-8586-A141F0A09B05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383151" y="3614893"/>
            <a:ext cx="11301259" cy="2104859"/>
          </a:xfrm>
          <a:custGeom>
            <a:avLst/>
            <a:gdLst/>
            <a:ahLst/>
            <a:cxnLst/>
            <a:rect l="l" t="t" r="r" b="b"/>
            <a:pathLst>
              <a:path w="11301259" h="2104859">
                <a:moveTo>
                  <a:pt x="0" y="0"/>
                </a:moveTo>
                <a:lnTo>
                  <a:pt x="11301259" y="0"/>
                </a:lnTo>
                <a:lnTo>
                  <a:pt x="11301259" y="2104859"/>
                </a:lnTo>
                <a:lnTo>
                  <a:pt x="0" y="2104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3151" y="1474658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Data that I input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3151" y="2440920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0268" y="7130722"/>
            <a:ext cx="1300749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'The S&amp;P 500 \'could get ugly\' in the near future, Jim Cramer warns &lt;Description:&gt;The S&amp;P 500 could be riding into a "make-or-break moment" in the short term, the "Mad Money" host said.'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0268" y="6034077"/>
            <a:ext cx="162306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 selected: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3051" y="8625512"/>
            <a:ext cx="1300749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Reason: The news talks bad about S&amp;P</a:t>
            </a:r>
            <a:r>
              <a:rPr lang="en-US" sz="18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D1998DCD-EA90-6602-8EB8-31948D12FEC8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C44B7-5DA0-775F-C7AB-5BE80786F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34ED757-2294-73AC-C8D7-2B07EC23CC65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0F924AB-0ED0-4247-505C-14FC9E17438B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140CAAD-207B-175C-AFF5-E7884F806149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A12CD93-6B3B-709C-5A3C-20C5C40F147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2F6D0DE5-F7EF-9B07-EA22-86C4E2F6017D}"/>
              </a:ext>
            </a:extLst>
          </p:cNvPr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8948E01-1CAE-4240-C1D0-C0FB6620749D}"/>
              </a:ext>
            </a:extLst>
          </p:cNvPr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5042CE6-D9EE-D0B2-1098-3A18506345CC}"/>
              </a:ext>
            </a:extLst>
          </p:cNvPr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BB39BE8-266D-22A4-2034-9BDE879857EA}"/>
              </a:ext>
            </a:extLst>
          </p:cNvPr>
          <p:cNvSpPr/>
          <p:nvPr/>
        </p:nvSpPr>
        <p:spPr>
          <a:xfrm>
            <a:off x="1547671" y="1565078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E0AA2C8-3F0C-6E7F-164C-99782224C6EF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97B83E29-DC2C-075D-FD36-4927B77004E5}"/>
              </a:ext>
            </a:extLst>
          </p:cNvPr>
          <p:cNvSpPr txBox="1"/>
          <p:nvPr/>
        </p:nvSpPr>
        <p:spPr>
          <a:xfrm>
            <a:off x="2083158" y="2005362"/>
            <a:ext cx="4899004" cy="90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altLang="ko-KR" sz="6000" dirty="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Key Point</a:t>
            </a:r>
            <a:endParaRPr lang="en-US" sz="6000" dirty="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BCDF06F6-13DB-E83C-83FB-7F125C7EFE40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E1B473C2-B92D-268D-C385-48F89CC3DF40}"/>
              </a:ext>
            </a:extLst>
          </p:cNvPr>
          <p:cNvSpPr txBox="1"/>
          <p:nvPr/>
        </p:nvSpPr>
        <p:spPr>
          <a:xfrm>
            <a:off x="2083158" y="3331498"/>
            <a:ext cx="13720118" cy="5886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The S&amp;P 500 is a stock market index developed by the American credit rating agency Standard &amp; Poor's.</a:t>
            </a:r>
            <a:endParaRPr lang="en-US" altLang="ko-KR" sz="25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Along with the </a:t>
            </a:r>
            <a:r>
              <a:rPr lang="en-US" altLang="ko-KR" sz="2800" b="1" dirty="0"/>
              <a:t>Dow Jones Industrial Average </a:t>
            </a:r>
            <a:r>
              <a:rPr lang="en-US" altLang="ko-KR" sz="2800" dirty="0"/>
              <a:t>and the </a:t>
            </a:r>
            <a:r>
              <a:rPr lang="en-US" altLang="ko-KR" sz="2800" b="1" dirty="0"/>
              <a:t>Nasdaq Composite</a:t>
            </a:r>
            <a:r>
              <a:rPr lang="en-US" altLang="ko-KR" sz="2800" dirty="0"/>
              <a:t>, it is considered </a:t>
            </a:r>
            <a:r>
              <a:rPr lang="en-US" altLang="ko-KR" sz="2800" b="1" dirty="0"/>
              <a:t>one of the major </a:t>
            </a:r>
            <a:r>
              <a:rPr lang="en-US" altLang="ko-KR" sz="2800" dirty="0"/>
              <a:t>stock indices in the U.S. Among these, the S&amp;P 500 is seen as the most representative, as it includes around 500 large companies that account for more than </a:t>
            </a:r>
            <a:r>
              <a:rPr lang="en-US" altLang="ko-KR" sz="2800" dirty="0">
                <a:solidFill>
                  <a:srgbClr val="FF0000"/>
                </a:solidFill>
              </a:rPr>
              <a:t>80%</a:t>
            </a:r>
            <a:r>
              <a:rPr lang="en-US" altLang="ko-KR" sz="2800" dirty="0"/>
              <a:t> of the market capitalization of publicly traded U.S. companies. It is often regarded as a benchmark index for the market.</a:t>
            </a:r>
            <a:endParaRPr lang="en-US" altLang="ko-KR" sz="25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In other words, it can be considered a relatively safe asset (</a:t>
            </a:r>
            <a:r>
              <a:rPr lang="en-US" altLang="ko-KR" sz="2800" dirty="0">
                <a:solidFill>
                  <a:srgbClr val="FF0000"/>
                </a:solidFill>
              </a:rPr>
              <a:t>though don't blindly invest just because of that</a:t>
            </a:r>
            <a:r>
              <a:rPr lang="en-US" altLang="ko-KR" sz="2800" dirty="0"/>
              <a:t> </a:t>
            </a:r>
            <a:r>
              <a:rPr lang="ko-KR" altLang="en-US" sz="2800" dirty="0"/>
              <a:t>😳</a:t>
            </a:r>
            <a:r>
              <a:rPr lang="en-US" altLang="ko-KR" sz="2800" dirty="0"/>
              <a:t>).</a:t>
            </a: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(While </a:t>
            </a:r>
            <a:r>
              <a:rPr lang="en-US" altLang="ko-KR" sz="2800" dirty="0">
                <a:solidFill>
                  <a:srgbClr val="FF0000"/>
                </a:solidFill>
              </a:rPr>
              <a:t>it’s generally considered a safe stock</a:t>
            </a:r>
            <a:r>
              <a:rPr lang="en-US" altLang="ko-KR" sz="2800" dirty="0"/>
              <a:t>, the selected news tends to focus on the negative side, which can sometimes be misleading </a:t>
            </a:r>
            <a:r>
              <a:rPr lang="ko-KR" altLang="en-US" sz="2800" dirty="0"/>
              <a:t>😊</a:t>
            </a:r>
            <a:r>
              <a:rPr lang="en-US" altLang="ko-KR" sz="2800" dirty="0"/>
              <a:t>)</a:t>
            </a:r>
            <a:r>
              <a:rPr lang="en-US" altLang="ko-KR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Wingdings" panose="05000000000000000000" pitchFamily="2" charset="2"/>
              </a:rPr>
              <a:t>.</a:t>
            </a: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Wingdings" panose="05000000000000000000" pitchFamily="2" charset="2"/>
            </a:endParaRPr>
          </a:p>
          <a:p>
            <a:pPr marL="342900" indent="-342900" algn="l">
              <a:lnSpc>
                <a:spcPts val="26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Wingdings" panose="05000000000000000000" pitchFamily="2" charset="2"/>
              </a:rPr>
              <a:t>I was curious to see if the chatbot can see that S&amp;P is safe asset regardless of what media says </a:t>
            </a:r>
            <a:r>
              <a:rPr lang="en-US" sz="2500" dirty="0">
                <a:solidFill>
                  <a:srgbClr val="FF0000"/>
                </a:solidFill>
                <a:latin typeface="Canva Sans"/>
                <a:ea typeface="Canva Sans"/>
                <a:cs typeface="Canva Sans"/>
                <a:sym typeface="Wingdings" panose="05000000000000000000" pitchFamily="2" charset="2"/>
              </a:rPr>
              <a:t>(spoiler: it can’t)</a:t>
            </a:r>
            <a:endParaRPr lang="en-US" sz="2500" dirty="0">
              <a:solidFill>
                <a:srgbClr val="FF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83768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40214" y="1345707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29707" y="3860964"/>
            <a:ext cx="9838113" cy="5656915"/>
          </a:xfrm>
          <a:custGeom>
            <a:avLst/>
            <a:gdLst/>
            <a:ahLst/>
            <a:cxnLst/>
            <a:rect l="l" t="t" r="r" b="b"/>
            <a:pathLst>
              <a:path w="9838113" h="5656915">
                <a:moveTo>
                  <a:pt x="0" y="0"/>
                </a:moveTo>
                <a:lnTo>
                  <a:pt x="9838113" y="0"/>
                </a:lnTo>
                <a:lnTo>
                  <a:pt x="9838113" y="5656914"/>
                </a:lnTo>
                <a:lnTo>
                  <a:pt x="0" y="56569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5700" y="1785991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CHATGPT-4O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5700" y="275225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utilization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34498" y="4204528"/>
            <a:ext cx="6465804" cy="395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Prints out result well.</a:t>
            </a:r>
          </a:p>
          <a:p>
            <a:pPr algn="l">
              <a:lnSpc>
                <a:spcPts val="5179"/>
              </a:lnSpc>
            </a:pPr>
            <a:endParaRPr lang="en-US" sz="36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79"/>
              </a:lnSpc>
            </a:pPr>
            <a:r>
              <a:rPr lang="en-US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Result: negative.</a:t>
            </a:r>
          </a:p>
          <a:p>
            <a:pPr algn="l">
              <a:lnSpc>
                <a:spcPts val="5179"/>
              </a:lnSpc>
            </a:pPr>
            <a:endParaRPr lang="en-US" sz="36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Reason: title (ugly), content (make-or-break)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DA1DF778-93C6-0BF1-8C0F-84C306FDDDB6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40214" y="1345707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698993" y="3860964"/>
            <a:ext cx="7641879" cy="6037084"/>
          </a:xfrm>
          <a:custGeom>
            <a:avLst/>
            <a:gdLst/>
            <a:ahLst/>
            <a:cxnLst/>
            <a:rect l="l" t="t" r="r" b="b"/>
            <a:pathLst>
              <a:path w="7641879" h="6037084">
                <a:moveTo>
                  <a:pt x="0" y="0"/>
                </a:moveTo>
                <a:lnTo>
                  <a:pt x="7641879" y="0"/>
                </a:lnTo>
                <a:lnTo>
                  <a:pt x="7641879" y="6037084"/>
                </a:lnTo>
                <a:lnTo>
                  <a:pt x="0" y="6037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5700" y="1785991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CHATGPT-4O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5700" y="275225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utilization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82032" y="5178455"/>
            <a:ext cx="7196167" cy="622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remembers the conversation!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52414F8B-96E6-E1F4-D6D4-6542141B96AC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40214" y="1345707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514350" y="3994314"/>
            <a:ext cx="11102536" cy="5884344"/>
          </a:xfrm>
          <a:custGeom>
            <a:avLst/>
            <a:gdLst/>
            <a:ahLst/>
            <a:cxnLst/>
            <a:rect l="l" t="t" r="r" b="b"/>
            <a:pathLst>
              <a:path w="11102536" h="5884344">
                <a:moveTo>
                  <a:pt x="0" y="0"/>
                </a:moveTo>
                <a:lnTo>
                  <a:pt x="11102536" y="0"/>
                </a:lnTo>
                <a:lnTo>
                  <a:pt x="11102536" y="5884344"/>
                </a:lnTo>
                <a:lnTo>
                  <a:pt x="0" y="5884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5700" y="1785991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CHATGPT-4O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5700" y="275225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사용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73006" y="5837512"/>
            <a:ext cx="5326911" cy="262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Asked for summary🙏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endParaRPr lang="en-US" sz="36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altLang="ko-KR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Comparison is based on this result!</a:t>
            </a:r>
            <a:endParaRPr lang="en-US" sz="36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F9ECBF16-931F-35D3-CBF5-9B6B48A13EE9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40214" y="1345707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25408" y="4420041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CHATGPT-4O-mini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72400" y="534777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utilization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D1C8974A-7E17-15AC-F809-3F2549B0A07D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480868" y="368655"/>
            <a:ext cx="346366" cy="346366"/>
          </a:xfrm>
          <a:custGeom>
            <a:avLst/>
            <a:gdLst/>
            <a:ahLst/>
            <a:cxnLst/>
            <a:rect l="l" t="t" r="r" b="b"/>
            <a:pathLst>
              <a:path w="346366" h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40214" y="1345707"/>
            <a:ext cx="1242423" cy="1242423"/>
          </a:xfrm>
          <a:custGeom>
            <a:avLst/>
            <a:gdLst/>
            <a:ahLst/>
            <a:cxnLst/>
            <a:rect l="l" t="t" r="r" b="b"/>
            <a:pathLst>
              <a:path w="1242423" h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514350" y="4242038"/>
            <a:ext cx="11301259" cy="5424604"/>
          </a:xfrm>
          <a:custGeom>
            <a:avLst/>
            <a:gdLst/>
            <a:ahLst/>
            <a:cxnLst/>
            <a:rect l="l" t="t" r="r" b="b"/>
            <a:pathLst>
              <a:path w="11301259" h="5424604">
                <a:moveTo>
                  <a:pt x="0" y="0"/>
                </a:moveTo>
                <a:lnTo>
                  <a:pt x="11301259" y="0"/>
                </a:lnTo>
                <a:lnTo>
                  <a:pt x="11301259" y="5424604"/>
                </a:lnTo>
                <a:lnTo>
                  <a:pt x="0" y="5424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5700" y="1785991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CHATGPT-4O-mini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5700" y="275225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dirty="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utilization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63400" y="5143500"/>
            <a:ext cx="6465804" cy="395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altLang="ko-KR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Prints out result well.</a:t>
            </a:r>
          </a:p>
          <a:p>
            <a:pPr algn="l">
              <a:lnSpc>
                <a:spcPts val="5179"/>
              </a:lnSpc>
            </a:pPr>
            <a:endParaRPr lang="en-US" altLang="ko-KR" sz="36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79"/>
              </a:lnSpc>
            </a:pPr>
            <a:r>
              <a:rPr lang="en-US" altLang="ko-KR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Result: negative.</a:t>
            </a:r>
          </a:p>
          <a:p>
            <a:pPr algn="l">
              <a:lnSpc>
                <a:spcPts val="5179"/>
              </a:lnSpc>
            </a:pPr>
            <a:endParaRPr lang="en-US" altLang="ko-KR" sz="36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altLang="ko-KR" sz="36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Reason: title (ugly), content (make-or-break)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E1EEECEC-D796-9F41-E4D1-F824C4171873}"/>
              </a:ext>
            </a:extLst>
          </p:cNvPr>
          <p:cNvSpPr txBox="1"/>
          <p:nvPr/>
        </p:nvSpPr>
        <p:spPr>
          <a:xfrm>
            <a:off x="152400" y="165249"/>
            <a:ext cx="168915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ko-KR" altLang="en-US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진우가 </a:t>
            </a:r>
            <a:r>
              <a:rPr lang="ko-KR" altLang="en-US" sz="1400" b="1" dirty="0" err="1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만듬</a:t>
            </a:r>
            <a:r>
              <a:rPr lang="en-US" altLang="ko-KR" sz="1400" b="1" dirty="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  <a:endParaRPr lang="en-US" sz="1400" b="1" dirty="0">
              <a:solidFill>
                <a:srgbClr val="7402C6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628</Words>
  <Application>Microsoft Office PowerPoint</Application>
  <PresentationFormat>사용자 지정</PresentationFormat>
  <Paragraphs>135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Anton</vt:lpstr>
      <vt:lpstr>Calibri</vt:lpstr>
      <vt:lpstr>Arial</vt:lpstr>
      <vt:lpstr>Canva Sans</vt:lpstr>
      <vt:lpstr>Open Sans</vt:lpstr>
      <vt:lpstr>Canva Sans Bold</vt:lpstr>
      <vt:lpstr>Open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Gradient Artificial Intelligence Presentation</dc:title>
  <dc:creator>RMARKET</dc:creator>
  <cp:lastModifiedBy>chunjae_DB4</cp:lastModifiedBy>
  <cp:revision>22</cp:revision>
  <dcterms:created xsi:type="dcterms:W3CDTF">2006-08-16T00:00:00Z</dcterms:created>
  <dcterms:modified xsi:type="dcterms:W3CDTF">2024-12-27T07:27:36Z</dcterms:modified>
  <dc:identifier>DAGXqDgtG_4</dc:identifier>
</cp:coreProperties>
</file>